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500" u="none" kumimoji="0" normalizeH="0">
        <a:ln>
          <a:noFill/>
        </a:ln>
        <a:solidFill>
          <a:srgbClr val="243B6F"/>
        </a:solidFill>
        <a:effectLst/>
        <a:uFillTx/>
        <a:latin typeface="+mn-lt"/>
        <a:ea typeface="+mn-ea"/>
        <a:cs typeface="+mn-cs"/>
        <a:sym typeface="Menlo"/>
      </a:defRPr>
    </a:lvl1pPr>
    <a:lvl2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500" u="none" kumimoji="0" normalizeH="0">
        <a:ln>
          <a:noFill/>
        </a:ln>
        <a:solidFill>
          <a:srgbClr val="243B6F"/>
        </a:solidFill>
        <a:effectLst/>
        <a:uFillTx/>
        <a:latin typeface="+mn-lt"/>
        <a:ea typeface="+mn-ea"/>
        <a:cs typeface="+mn-cs"/>
        <a:sym typeface="Menlo"/>
      </a:defRPr>
    </a:lvl2pPr>
    <a:lvl3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500" u="none" kumimoji="0" normalizeH="0">
        <a:ln>
          <a:noFill/>
        </a:ln>
        <a:solidFill>
          <a:srgbClr val="243B6F"/>
        </a:solidFill>
        <a:effectLst/>
        <a:uFillTx/>
        <a:latin typeface="+mn-lt"/>
        <a:ea typeface="+mn-ea"/>
        <a:cs typeface="+mn-cs"/>
        <a:sym typeface="Menlo"/>
      </a:defRPr>
    </a:lvl3pPr>
    <a:lvl4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500" u="none" kumimoji="0" normalizeH="0">
        <a:ln>
          <a:noFill/>
        </a:ln>
        <a:solidFill>
          <a:srgbClr val="243B6F"/>
        </a:solidFill>
        <a:effectLst/>
        <a:uFillTx/>
        <a:latin typeface="+mn-lt"/>
        <a:ea typeface="+mn-ea"/>
        <a:cs typeface="+mn-cs"/>
        <a:sym typeface="Menlo"/>
      </a:defRPr>
    </a:lvl4pPr>
    <a:lvl5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500" u="none" kumimoji="0" normalizeH="0">
        <a:ln>
          <a:noFill/>
        </a:ln>
        <a:solidFill>
          <a:srgbClr val="243B6F"/>
        </a:solidFill>
        <a:effectLst/>
        <a:uFillTx/>
        <a:latin typeface="+mn-lt"/>
        <a:ea typeface="+mn-ea"/>
        <a:cs typeface="+mn-cs"/>
        <a:sym typeface="Menlo"/>
      </a:defRPr>
    </a:lvl5pPr>
    <a:lvl6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500" u="none" kumimoji="0" normalizeH="0">
        <a:ln>
          <a:noFill/>
        </a:ln>
        <a:solidFill>
          <a:srgbClr val="243B6F"/>
        </a:solidFill>
        <a:effectLst/>
        <a:uFillTx/>
        <a:latin typeface="+mn-lt"/>
        <a:ea typeface="+mn-ea"/>
        <a:cs typeface="+mn-cs"/>
        <a:sym typeface="Menlo"/>
      </a:defRPr>
    </a:lvl6pPr>
    <a:lvl7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500" u="none" kumimoji="0" normalizeH="0">
        <a:ln>
          <a:noFill/>
        </a:ln>
        <a:solidFill>
          <a:srgbClr val="243B6F"/>
        </a:solidFill>
        <a:effectLst/>
        <a:uFillTx/>
        <a:latin typeface="+mn-lt"/>
        <a:ea typeface="+mn-ea"/>
        <a:cs typeface="+mn-cs"/>
        <a:sym typeface="Menlo"/>
      </a:defRPr>
    </a:lvl7pPr>
    <a:lvl8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500" u="none" kumimoji="0" normalizeH="0">
        <a:ln>
          <a:noFill/>
        </a:ln>
        <a:solidFill>
          <a:srgbClr val="243B6F"/>
        </a:solidFill>
        <a:effectLst/>
        <a:uFillTx/>
        <a:latin typeface="+mn-lt"/>
        <a:ea typeface="+mn-ea"/>
        <a:cs typeface="+mn-cs"/>
        <a:sym typeface="Menlo"/>
      </a:defRPr>
    </a:lvl8pPr>
    <a:lvl9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500" u="none" kumimoji="0" normalizeH="0">
        <a:ln>
          <a:noFill/>
        </a:ln>
        <a:solidFill>
          <a:srgbClr val="243B6F"/>
        </a:solidFill>
        <a:effectLst/>
        <a:uFillTx/>
        <a:latin typeface="+mn-lt"/>
        <a:ea typeface="+mn-ea"/>
        <a:cs typeface="+mn-cs"/>
        <a:sym typeface="Menl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"/>
          <p:cNvSpPr/>
          <p:nvPr>
            <p:ph type="pic" sz="quarter" idx="13"/>
          </p:nvPr>
        </p:nvSpPr>
        <p:spPr>
          <a:xfrm>
            <a:off x="15759596" y="2487015"/>
            <a:ext cx="4940301" cy="87871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13" name="Y_LG_GR_EPS.pdf" descr="Y_LG_GR_EP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933" y="871165"/>
            <a:ext cx="2776190" cy="814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resentation-hero_v0.1.png" descr="presentation-hero_v0.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1206" y="-1"/>
            <a:ext cx="1421376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of your presentation"/>
          <p:cNvSpPr/>
          <p:nvPr>
            <p:ph type="body" sz="quarter" idx="14"/>
          </p:nvPr>
        </p:nvSpPr>
        <p:spPr>
          <a:xfrm>
            <a:off x="3842889" y="2847935"/>
            <a:ext cx="9523262" cy="5752704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821530">
              <a:defRPr i="1" sz="10000"/>
            </a:lvl1pPr>
          </a:lstStyle>
          <a:p>
            <a:pPr/>
            <a:r>
              <a:t>Title of your presentation</a:t>
            </a:r>
          </a:p>
        </p:txBody>
      </p:sp>
      <p:sp>
        <p:nvSpPr>
          <p:cNvPr id="16" name="Subtitle"/>
          <p:cNvSpPr/>
          <p:nvPr>
            <p:ph type="body" sz="quarter" idx="15"/>
          </p:nvPr>
        </p:nvSpPr>
        <p:spPr>
          <a:xfrm>
            <a:off x="3864878" y="8931314"/>
            <a:ext cx="9479285" cy="229860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300">
                <a:solidFill>
                  <a:srgbClr val="A6AAB0"/>
                </a:solidFill>
              </a:defRPr>
            </a:lvl1pPr>
          </a:lstStyle>
          <a:p>
            <a:pPr/>
            <a:r>
              <a:t>Subtitle</a:t>
            </a:r>
          </a:p>
        </p:txBody>
      </p:sp>
      <p:sp>
        <p:nvSpPr>
          <p:cNvPr id="17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o give everyone the power to be smart with their money and move forwards in life."/>
          <p:cNvSpPr txBox="1"/>
          <p:nvPr>
            <p:ph type="body" idx="13"/>
          </p:nvPr>
        </p:nvSpPr>
        <p:spPr>
          <a:xfrm>
            <a:off x="1610524" y="2989269"/>
            <a:ext cx="20200415" cy="981032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/>
          <a:p>
            <a:pPr algn="l" defTabSz="821530">
              <a:defRPr i="1" sz="10000"/>
            </a:pPr>
            <a:r>
              <a:t>To give everyone</a:t>
            </a:r>
            <a:br/>
            <a:r>
              <a:t>the power to be smart with their money</a:t>
            </a:r>
            <a:br/>
            <a:r>
              <a:t>and move forwards in life.</a:t>
            </a:r>
          </a:p>
        </p:txBody>
      </p:sp>
      <p:sp>
        <p:nvSpPr>
          <p:cNvPr id="99" name="Page title"/>
          <p:cNvSpPr txBox="1"/>
          <p:nvPr>
            <p:ph type="body" sz="quarter" idx="14"/>
          </p:nvPr>
        </p:nvSpPr>
        <p:spPr>
          <a:xfrm>
            <a:off x="1610524" y="1632295"/>
            <a:ext cx="13084615" cy="107419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i="1" sz="5500"/>
            </a:lvl1pPr>
          </a:lstStyle>
          <a:p>
            <a:pPr/>
            <a:r>
              <a:t>Page title</a:t>
            </a:r>
          </a:p>
        </p:txBody>
      </p:sp>
      <p:sp>
        <p:nvSpPr>
          <p:cNvPr id="100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+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idx="13"/>
          </p:nvPr>
        </p:nvSpPr>
        <p:spPr>
          <a:xfrm>
            <a:off x="-12700" y="-1296742"/>
            <a:ext cx="24409400" cy="162729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To give everyone the power to be smart with their money and move forwards in life."/>
          <p:cNvSpPr txBox="1"/>
          <p:nvPr>
            <p:ph type="body" idx="14"/>
          </p:nvPr>
        </p:nvSpPr>
        <p:spPr>
          <a:xfrm>
            <a:off x="1610524" y="2989269"/>
            <a:ext cx="20200415" cy="981032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/>
          <a:p>
            <a:pPr algn="l" defTabSz="821530">
              <a:defRPr i="1" sz="10000">
                <a:solidFill>
                  <a:srgbClr val="FFFFFF"/>
                </a:solidFill>
              </a:defRPr>
            </a:pPr>
            <a:r>
              <a:t>To give everyone</a:t>
            </a:r>
            <a:br/>
            <a:r>
              <a:t>the power to be smart with their money</a:t>
            </a:r>
            <a:br/>
            <a:r>
              <a:t>and move forwards in life.</a:t>
            </a:r>
          </a:p>
        </p:txBody>
      </p:sp>
      <p:sp>
        <p:nvSpPr>
          <p:cNvPr id="109" name="Page title"/>
          <p:cNvSpPr txBox="1"/>
          <p:nvPr>
            <p:ph type="body" sz="quarter" idx="15"/>
          </p:nvPr>
        </p:nvSpPr>
        <p:spPr>
          <a:xfrm>
            <a:off x="1610524" y="1632295"/>
            <a:ext cx="13081638" cy="107419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i="1" sz="5500">
                <a:solidFill>
                  <a:srgbClr val="FFFFFF"/>
                </a:solidFill>
              </a:defRPr>
            </a:lvl1pPr>
          </a:lstStyle>
          <a:p>
            <a:pPr/>
            <a:r>
              <a:t>Page title</a:t>
            </a:r>
          </a:p>
        </p:txBody>
      </p:sp>
      <p:sp>
        <p:nvSpPr>
          <p:cNvPr id="110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vice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/>
          <p:nvPr>
            <p:ph type="pic" sz="quarter" idx="13"/>
          </p:nvPr>
        </p:nvSpPr>
        <p:spPr>
          <a:xfrm>
            <a:off x="16050038" y="2286029"/>
            <a:ext cx="4940301" cy="87871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pic>
        <p:nvPicPr>
          <p:cNvPr id="118" name="presentation-device_v0.1.png" descr="presentation-device_v0.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1653" y="38100"/>
            <a:ext cx="7929772" cy="1346159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ext"/>
          <p:cNvSpPr/>
          <p:nvPr>
            <p:ph type="body" sz="half" idx="14"/>
          </p:nvPr>
        </p:nvSpPr>
        <p:spPr>
          <a:xfrm>
            <a:off x="1610524" y="4141587"/>
            <a:ext cx="11431484" cy="820450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spcBef>
                <a:spcPts val="4600"/>
              </a:spcBef>
              <a:defRPr sz="3000"/>
            </a:lvl1pPr>
          </a:lstStyle>
          <a:p>
            <a:pPr/>
            <a:r>
              <a:t>Text</a:t>
            </a:r>
          </a:p>
        </p:txBody>
      </p:sp>
      <p:sp>
        <p:nvSpPr>
          <p:cNvPr id="120" name="Small title"/>
          <p:cNvSpPr/>
          <p:nvPr>
            <p:ph type="body" sz="quarter" idx="15"/>
          </p:nvPr>
        </p:nvSpPr>
        <p:spPr>
          <a:xfrm>
            <a:off x="1610524" y="3255655"/>
            <a:ext cx="11431483" cy="92884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i="1" sz="3300"/>
            </a:lvl1pPr>
          </a:lstStyle>
          <a:p>
            <a:pPr/>
            <a:r>
              <a:t>Small title</a:t>
            </a:r>
          </a:p>
        </p:txBody>
      </p:sp>
      <p:sp>
        <p:nvSpPr>
          <p:cNvPr id="121" name="Page title"/>
          <p:cNvSpPr txBox="1"/>
          <p:nvPr>
            <p:ph type="body" sz="quarter" idx="16"/>
          </p:nvPr>
        </p:nvSpPr>
        <p:spPr>
          <a:xfrm>
            <a:off x="1610524" y="1632295"/>
            <a:ext cx="11431482" cy="107419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i="1" sz="5500"/>
            </a:lvl1pPr>
          </a:lstStyle>
          <a:p>
            <a:pPr/>
            <a:r>
              <a:t>Page title</a:t>
            </a:r>
          </a:p>
        </p:txBody>
      </p:sp>
      <p:sp>
        <p:nvSpPr>
          <p:cNvPr id="122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vice 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Image"/>
          <p:cNvSpPr/>
          <p:nvPr>
            <p:ph type="pic" sz="quarter" idx="13"/>
          </p:nvPr>
        </p:nvSpPr>
        <p:spPr>
          <a:xfrm>
            <a:off x="15986538" y="2324129"/>
            <a:ext cx="5041901" cy="89678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0" name="Text"/>
          <p:cNvSpPr/>
          <p:nvPr>
            <p:ph type="body" sz="half" idx="14"/>
          </p:nvPr>
        </p:nvSpPr>
        <p:spPr>
          <a:xfrm>
            <a:off x="1610524" y="4141587"/>
            <a:ext cx="11429945" cy="820450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spcBef>
                <a:spcPts val="4600"/>
              </a:spcBef>
              <a:defRPr sz="3000"/>
            </a:lvl1pPr>
          </a:lstStyle>
          <a:p>
            <a:pPr/>
            <a:r>
              <a:t>Text</a:t>
            </a:r>
          </a:p>
        </p:txBody>
      </p:sp>
      <p:pic>
        <p:nvPicPr>
          <p:cNvPr id="131" name="presentation-device_v0.2.png" descr="presentation-device_v0.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97073" y="217936"/>
            <a:ext cx="804623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mall title"/>
          <p:cNvSpPr/>
          <p:nvPr>
            <p:ph type="body" sz="quarter" idx="15"/>
          </p:nvPr>
        </p:nvSpPr>
        <p:spPr>
          <a:xfrm>
            <a:off x="1610524" y="3255655"/>
            <a:ext cx="11429945" cy="92884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i="1" sz="3300"/>
            </a:lvl1pPr>
          </a:lstStyle>
          <a:p>
            <a:pPr/>
            <a:r>
              <a:t>Small title</a:t>
            </a:r>
          </a:p>
        </p:txBody>
      </p:sp>
      <p:sp>
        <p:nvSpPr>
          <p:cNvPr id="133" name="Page title"/>
          <p:cNvSpPr txBox="1"/>
          <p:nvPr>
            <p:ph type="body" sz="quarter" idx="16"/>
          </p:nvPr>
        </p:nvSpPr>
        <p:spPr>
          <a:xfrm>
            <a:off x="1610524" y="1632295"/>
            <a:ext cx="11429944" cy="107419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i="1" sz="5500"/>
            </a:lvl1pPr>
          </a:lstStyle>
          <a:p>
            <a:pPr/>
            <a:r>
              <a:t>Page title</a:t>
            </a:r>
          </a:p>
        </p:txBody>
      </p:sp>
      <p:sp>
        <p:nvSpPr>
          <p:cNvPr id="134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Y_IC_WH_AI-small.png" descr="Y_IC_WH_AI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0025" y="-1011387"/>
            <a:ext cx="12837950" cy="1599277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age title"/>
          <p:cNvSpPr txBox="1"/>
          <p:nvPr/>
        </p:nvSpPr>
        <p:spPr>
          <a:xfrm>
            <a:off x="1610524" y="1517995"/>
            <a:ext cx="13084615" cy="1074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/>
            <a:r>
              <a:t>Page title</a:t>
            </a:r>
          </a:p>
        </p:txBody>
      </p:sp>
      <p:sp>
        <p:nvSpPr>
          <p:cNvPr id="151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resentation-hero_v0.2.png" descr="presentation-hero_v0.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1206" y="0"/>
            <a:ext cx="1421376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Y_LG_GR_EPS.pdf" descr="Y_LG_GR_EP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933" y="871165"/>
            <a:ext cx="2776190" cy="81471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of your presentation"/>
          <p:cNvSpPr/>
          <p:nvPr>
            <p:ph type="body" sz="quarter" idx="13"/>
          </p:nvPr>
        </p:nvSpPr>
        <p:spPr>
          <a:xfrm>
            <a:off x="3842889" y="2847935"/>
            <a:ext cx="9523262" cy="5752704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l" defTabSz="821530">
              <a:defRPr i="1" sz="10000"/>
            </a:lvl1pPr>
          </a:lstStyle>
          <a:p>
            <a:pPr/>
            <a:r>
              <a:t>Title of your presentation</a:t>
            </a:r>
          </a:p>
        </p:txBody>
      </p:sp>
      <p:sp>
        <p:nvSpPr>
          <p:cNvPr id="27" name="Subtitle"/>
          <p:cNvSpPr/>
          <p:nvPr>
            <p:ph type="body" sz="quarter" idx="14"/>
          </p:nvPr>
        </p:nvSpPr>
        <p:spPr>
          <a:xfrm>
            <a:off x="3864878" y="8931314"/>
            <a:ext cx="9479285" cy="2298602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sz="3300">
                <a:solidFill>
                  <a:srgbClr val="A6AAB0"/>
                </a:solidFill>
              </a:defRPr>
            </a:lvl1pPr>
          </a:lstStyle>
          <a:p>
            <a:pPr/>
            <a:r>
              <a:t>Subtitle</a:t>
            </a:r>
          </a:p>
        </p:txBody>
      </p:sp>
      <p:sp>
        <p:nvSpPr>
          <p:cNvPr id="28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slide between sections"/>
          <p:cNvSpPr/>
          <p:nvPr>
            <p:ph type="body" idx="13"/>
          </p:nvPr>
        </p:nvSpPr>
        <p:spPr>
          <a:xfrm>
            <a:off x="1829178" y="1241564"/>
            <a:ext cx="20725643" cy="11232872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defTabSz="821530">
              <a:defRPr b="1" sz="12500">
                <a:solidFill>
                  <a:srgbClr val="FFFFFF"/>
                </a:solidFill>
              </a:defRPr>
            </a:lvl1pPr>
          </a:lstStyle>
          <a:p>
            <a:pPr/>
            <a:r>
              <a:t>Title slide between sections</a:t>
            </a:r>
          </a:p>
        </p:txBody>
      </p:sp>
      <p:sp>
        <p:nvSpPr>
          <p:cNvPr id="3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82" y="-5019"/>
            <a:ext cx="24389143" cy="13718894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itle slide between sections"/>
          <p:cNvSpPr/>
          <p:nvPr>
            <p:ph type="body" idx="13"/>
          </p:nvPr>
        </p:nvSpPr>
        <p:spPr>
          <a:xfrm>
            <a:off x="1829178" y="1241564"/>
            <a:ext cx="20725643" cy="11232872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defTabSz="821530">
              <a:defRPr b="1" sz="12500">
                <a:solidFill>
                  <a:srgbClr val="FFFFFF"/>
                </a:solidFill>
              </a:defRPr>
            </a:lvl1pPr>
          </a:lstStyle>
          <a:p>
            <a:pPr/>
            <a:r>
              <a:t>Title slide between sections</a:t>
            </a:r>
          </a:p>
        </p:txBody>
      </p:sp>
      <p:sp>
        <p:nvSpPr>
          <p:cNvPr id="4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" y="271"/>
            <a:ext cx="24383036" cy="1371545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Title slide between sections"/>
          <p:cNvSpPr/>
          <p:nvPr>
            <p:ph type="body" idx="13"/>
          </p:nvPr>
        </p:nvSpPr>
        <p:spPr>
          <a:xfrm>
            <a:off x="1829178" y="1241564"/>
            <a:ext cx="20725643" cy="11232872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defTabSz="821530">
              <a:defRPr b="1" sz="12500">
                <a:solidFill>
                  <a:srgbClr val="FFFFFF"/>
                </a:solidFill>
              </a:defRPr>
            </a:lvl1pPr>
          </a:lstStyle>
          <a:p>
            <a:pPr/>
            <a:r>
              <a:t>Title slide between sections</a:t>
            </a:r>
          </a:p>
        </p:txBody>
      </p:sp>
      <p:sp>
        <p:nvSpPr>
          <p:cNvPr id="5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itle slide between sections"/>
          <p:cNvSpPr/>
          <p:nvPr>
            <p:ph type="body" idx="13"/>
          </p:nvPr>
        </p:nvSpPr>
        <p:spPr>
          <a:xfrm>
            <a:off x="1829178" y="1241564"/>
            <a:ext cx="20725643" cy="11232872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defTabSz="821530">
              <a:defRPr b="1" sz="12500">
                <a:solidFill>
                  <a:srgbClr val="FFFFFF"/>
                </a:solidFill>
              </a:defRPr>
            </a:lvl1pPr>
          </a:lstStyle>
          <a:p>
            <a:pPr/>
            <a:r>
              <a:t>Title slide between sections</a:t>
            </a:r>
          </a:p>
        </p:txBody>
      </p:sp>
      <p:sp>
        <p:nvSpPr>
          <p:cNvPr id="6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/>
          <p:nvPr>
            <p:ph type="body" sz="half" idx="13"/>
          </p:nvPr>
        </p:nvSpPr>
        <p:spPr>
          <a:xfrm>
            <a:off x="1610524" y="4141587"/>
            <a:ext cx="13307787" cy="820450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spcBef>
                <a:spcPts val="4600"/>
              </a:spcBef>
              <a:defRPr sz="3000"/>
            </a:lvl1pPr>
          </a:lstStyle>
          <a:p>
            <a:pPr/>
            <a:r>
              <a:t>Text</a:t>
            </a:r>
          </a:p>
        </p:txBody>
      </p:sp>
      <p:sp>
        <p:nvSpPr>
          <p:cNvPr id="71" name="Small title"/>
          <p:cNvSpPr/>
          <p:nvPr>
            <p:ph type="body" sz="quarter" idx="14"/>
          </p:nvPr>
        </p:nvSpPr>
        <p:spPr>
          <a:xfrm>
            <a:off x="1610524" y="3255655"/>
            <a:ext cx="13307787" cy="92884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i="1" sz="3300"/>
            </a:lvl1pPr>
          </a:lstStyle>
          <a:p>
            <a:pPr/>
            <a:r>
              <a:t>Small title</a:t>
            </a:r>
          </a:p>
        </p:txBody>
      </p:sp>
      <p:sp>
        <p:nvSpPr>
          <p:cNvPr id="72" name="Page title"/>
          <p:cNvSpPr txBox="1"/>
          <p:nvPr>
            <p:ph type="body" sz="quarter" idx="15"/>
          </p:nvPr>
        </p:nvSpPr>
        <p:spPr>
          <a:xfrm>
            <a:off x="1610524" y="1632295"/>
            <a:ext cx="13084615" cy="107419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i="1" sz="5500"/>
            </a:lvl1pPr>
          </a:lstStyle>
          <a:p>
            <a:pPr/>
            <a:r>
              <a:t>Page title</a:t>
            </a:r>
          </a:p>
        </p:txBody>
      </p:sp>
      <p:sp>
        <p:nvSpPr>
          <p:cNvPr id="73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/>
          <p:nvPr>
            <p:ph type="body" sz="half" idx="13"/>
          </p:nvPr>
        </p:nvSpPr>
        <p:spPr>
          <a:xfrm>
            <a:off x="1610524" y="4141587"/>
            <a:ext cx="13307787" cy="820450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350921" indent="-350921" algn="l" defTabSz="821531">
              <a:spcBef>
                <a:spcPts val="4600"/>
              </a:spcBef>
              <a:buSzPct val="75000"/>
              <a:buChar char="•"/>
              <a:defRPr sz="3000"/>
            </a:lvl1pPr>
          </a:lstStyle>
          <a:p>
            <a:pPr/>
            <a:r>
              <a:t>Text</a:t>
            </a:r>
          </a:p>
        </p:txBody>
      </p:sp>
      <p:sp>
        <p:nvSpPr>
          <p:cNvPr id="81" name="Small title"/>
          <p:cNvSpPr/>
          <p:nvPr>
            <p:ph type="body" sz="quarter" idx="14"/>
          </p:nvPr>
        </p:nvSpPr>
        <p:spPr>
          <a:xfrm>
            <a:off x="1610524" y="3255655"/>
            <a:ext cx="13307787" cy="928841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31">
              <a:defRPr i="1" sz="3300"/>
            </a:lvl1pPr>
          </a:lstStyle>
          <a:p>
            <a:pPr/>
            <a:r>
              <a:t>Small title</a:t>
            </a:r>
          </a:p>
        </p:txBody>
      </p:sp>
      <p:sp>
        <p:nvSpPr>
          <p:cNvPr id="82" name="Page title"/>
          <p:cNvSpPr txBox="1"/>
          <p:nvPr>
            <p:ph type="body" sz="quarter" idx="15"/>
          </p:nvPr>
        </p:nvSpPr>
        <p:spPr>
          <a:xfrm>
            <a:off x="1610524" y="1632295"/>
            <a:ext cx="13084615" cy="107419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i="1" sz="5500"/>
            </a:lvl1pPr>
          </a:lstStyle>
          <a:p>
            <a:pPr/>
            <a:r>
              <a:t>Page title</a:t>
            </a:r>
          </a:p>
        </p:txBody>
      </p:sp>
      <p:sp>
        <p:nvSpPr>
          <p:cNvPr id="83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age title"/>
          <p:cNvSpPr txBox="1"/>
          <p:nvPr>
            <p:ph type="body" sz="quarter" idx="13"/>
          </p:nvPr>
        </p:nvSpPr>
        <p:spPr>
          <a:xfrm>
            <a:off x="1610524" y="1632295"/>
            <a:ext cx="13084615" cy="107419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821531">
              <a:defRPr i="1" sz="5500"/>
            </a:lvl1pPr>
          </a:lstStyle>
          <a:p>
            <a:pPr/>
            <a:r>
              <a:t>Page title</a:t>
            </a:r>
          </a:p>
        </p:txBody>
      </p:sp>
      <p:sp>
        <p:nvSpPr>
          <p:cNvPr id="91" name="Slide Number"/>
          <p:cNvSpPr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spcBef>
                <a:spcPts val="0"/>
              </a:spcBef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/>
          <p:nvPr>
            <p:ph type="title"/>
          </p:nvPr>
        </p:nvSpPr>
        <p:spPr>
          <a:xfrm>
            <a:off x="2565400" y="50165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/>
          <p:nvPr>
            <p:ph type="sldNum" sz="quarter" idx="2"/>
          </p:nvPr>
        </p:nvSpPr>
        <p:spPr>
          <a:xfrm>
            <a:off x="12185650" y="13081000"/>
            <a:ext cx="48131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spcBef>
                <a:spcPts val="4600"/>
              </a:spcBef>
              <a:defRPr i="0"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1200" u="none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1200" u="none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1200" u="none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1200" u="none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1200" u="none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1200" u="none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1200" u="none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1200" u="none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1200" u="none">
          <a:solidFill>
            <a:srgbClr val="FFFFF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243B6F"/>
          </a:solidFill>
          <a:uFillTx/>
          <a:latin typeface="+mn-lt"/>
          <a:ea typeface="+mn-ea"/>
          <a:cs typeface="+mn-cs"/>
          <a:sym typeface="Menlo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243B6F"/>
          </a:solidFill>
          <a:uFillTx/>
          <a:latin typeface="+mn-lt"/>
          <a:ea typeface="+mn-ea"/>
          <a:cs typeface="+mn-cs"/>
          <a:sym typeface="Menlo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243B6F"/>
          </a:solidFill>
          <a:uFillTx/>
          <a:latin typeface="+mn-lt"/>
          <a:ea typeface="+mn-ea"/>
          <a:cs typeface="+mn-cs"/>
          <a:sym typeface="Menlo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243B6F"/>
          </a:solidFill>
          <a:uFillTx/>
          <a:latin typeface="+mn-lt"/>
          <a:ea typeface="+mn-ea"/>
          <a:cs typeface="+mn-cs"/>
          <a:sym typeface="Menlo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243B6F"/>
          </a:solidFill>
          <a:uFillTx/>
          <a:latin typeface="+mn-lt"/>
          <a:ea typeface="+mn-ea"/>
          <a:cs typeface="+mn-cs"/>
          <a:sym typeface="Menlo"/>
        </a:defRPr>
      </a:lvl5pPr>
      <a:lvl6pPr marL="3712307" marR="0" indent="-537307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400" u="none">
          <a:solidFill>
            <a:srgbClr val="243B6F"/>
          </a:solidFill>
          <a:uFillTx/>
          <a:latin typeface="+mn-lt"/>
          <a:ea typeface="+mn-ea"/>
          <a:cs typeface="+mn-cs"/>
          <a:sym typeface="Menlo"/>
        </a:defRPr>
      </a:lvl6pPr>
      <a:lvl7pPr marL="4347307" marR="0" indent="-537307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400" u="none">
          <a:solidFill>
            <a:srgbClr val="243B6F"/>
          </a:solidFill>
          <a:uFillTx/>
          <a:latin typeface="+mn-lt"/>
          <a:ea typeface="+mn-ea"/>
          <a:cs typeface="+mn-cs"/>
          <a:sym typeface="Menlo"/>
        </a:defRPr>
      </a:lvl7pPr>
      <a:lvl8pPr marL="4982307" marR="0" indent="-537307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400" u="none">
          <a:solidFill>
            <a:srgbClr val="243B6F"/>
          </a:solidFill>
          <a:uFillTx/>
          <a:latin typeface="+mn-lt"/>
          <a:ea typeface="+mn-ea"/>
          <a:cs typeface="+mn-cs"/>
          <a:sym typeface="Menlo"/>
        </a:defRPr>
      </a:lvl8pPr>
      <a:lvl9pPr marL="5617307" marR="0" indent="-537307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400" u="none">
          <a:solidFill>
            <a:srgbClr val="243B6F"/>
          </a:solidFill>
          <a:uFillTx/>
          <a:latin typeface="+mn-lt"/>
          <a:ea typeface="+mn-ea"/>
          <a:cs typeface="+mn-cs"/>
          <a:sym typeface="Menlo"/>
        </a:defRPr>
      </a:lvl9pPr>
    </p:bodyStyle>
    <p:otherStyle>
      <a:lvl1pPr marL="0" marR="0" indent="0" algn="l" defTabSz="8255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enlo"/>
        </a:defRPr>
      </a:lvl1pPr>
      <a:lvl2pPr marL="0" marR="0" indent="0" algn="l" defTabSz="8255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enlo"/>
        </a:defRPr>
      </a:lvl2pPr>
      <a:lvl3pPr marL="0" marR="0" indent="0" algn="l" defTabSz="8255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enlo"/>
        </a:defRPr>
      </a:lvl3pPr>
      <a:lvl4pPr marL="0" marR="0" indent="0" algn="l" defTabSz="8255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enlo"/>
        </a:defRPr>
      </a:lvl4pPr>
      <a:lvl5pPr marL="0" marR="0" indent="0" algn="l" defTabSz="8255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enlo"/>
        </a:defRPr>
      </a:lvl5pPr>
      <a:lvl6pPr marL="0" marR="0" indent="0" algn="l" defTabSz="8255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enlo"/>
        </a:defRPr>
      </a:lvl6pPr>
      <a:lvl7pPr marL="0" marR="0" indent="0" algn="l" defTabSz="8255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enlo"/>
        </a:defRPr>
      </a:lvl7pPr>
      <a:lvl8pPr marL="0" marR="0" indent="0" algn="l" defTabSz="8255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enlo"/>
        </a:defRPr>
      </a:lvl8pPr>
      <a:lvl9pPr marL="0" marR="0" indent="0" algn="l" defTabSz="8255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enl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chrisbanes/tivi" TargetMode="External"/><Relationship Id="rId3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raska/modules-graph-assert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jraska/modules-graph-assert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plnice/can-i-drop-jetifier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JakeWharton/dagger-reflect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soundcloud/delect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ZacSweers/CatchUp" TargetMode="External"/><Relationship Id="rId3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autonomousapps/dependency-analysis-android-gradle-plugin" TargetMode="External"/><Relationship Id="rId3" Type="http://schemas.openxmlformats.org/officeDocument/2006/relationships/hyperlink" Target="https://github.com/jraska/modules-graph-assert" TargetMode="External"/><Relationship Id="rId4" Type="http://schemas.openxmlformats.org/officeDocument/2006/relationships/hyperlink" Target="https://github.com/plnice/can-i-drop-jetifier" TargetMode="External"/><Relationship Id="rId5" Type="http://schemas.openxmlformats.org/officeDocument/2006/relationships/hyperlink" Target="https://github.com/JakeWharton/dagger-reflect" TargetMode="External"/><Relationship Id="rId6" Type="http://schemas.openxmlformats.org/officeDocument/2006/relationships/hyperlink" Target="https://github.com/soundcloud/delect" TargetMode="External"/><Relationship Id="rId7" Type="http://schemas.openxmlformats.org/officeDocument/2006/relationships/hyperlink" Target="https://developers.soundcloud.com/blog/dagger-reflect" TargetMode="External"/><Relationship Id="rId8" Type="http://schemas.openxmlformats.org/officeDocument/2006/relationships/hyperlink" Target="https://github.com/ZacSweers/CatchUp" TargetMode="External"/><Relationship Id="rId9" Type="http://schemas.openxmlformats.org/officeDocument/2006/relationships/hyperlink" Target="https://github.com/chrisbanes/tivi" TargetMode="External"/><Relationship Id="rId10" Type="http://schemas.openxmlformats.org/officeDocument/2006/relationships/hyperlink" Target="https://github.com/android/plaid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autonomousapps/dependency-analysis-android-gradle-plugin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autonomousapps/dependency-analysis-android-gradle-plugin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1" name="Gradle (Incremental) Things"/>
          <p:cNvSpPr/>
          <p:nvPr>
            <p:ph type="body" idx="14"/>
          </p:nvPr>
        </p:nvSpPr>
        <p:spPr>
          <a:xfrm>
            <a:off x="3842889" y="2847935"/>
            <a:ext cx="10631471" cy="5752704"/>
          </a:xfrm>
          <a:prstGeom prst="rect">
            <a:avLst/>
          </a:prstGeom>
        </p:spPr>
        <p:txBody>
          <a:bodyPr/>
          <a:lstStyle/>
          <a:p>
            <a:pPr/>
            <a:r>
              <a:t>Gradle (Incremental) Things</a:t>
            </a:r>
          </a:p>
        </p:txBody>
      </p:sp>
      <p:sp>
        <p:nvSpPr>
          <p:cNvPr id="162" name="Again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ives false positive if module depends on the resource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Gives false positive if module depends on the resource</a:t>
            </a:r>
          </a:p>
          <a:p>
            <a:pPr/>
            <a:r>
              <a:t>Gives false positive if module is not used in sources directly (LeakCanary)</a:t>
            </a:r>
          </a:p>
          <a:p>
            <a:pPr/>
            <a:r>
              <a:t>Doesn’t work correctly with dynamic features (from my experience)</a:t>
            </a:r>
          </a:p>
        </p:txBody>
      </p:sp>
      <p:sp>
        <p:nvSpPr>
          <p:cNvPr id="192" name="Limitations"/>
          <p:cNvSpPr/>
          <p:nvPr>
            <p:ph type="body" idx="14"/>
          </p:nvPr>
        </p:nvSpPr>
        <p:spPr>
          <a:xfrm>
            <a:off x="1610524" y="2959619"/>
            <a:ext cx="13307787" cy="928841"/>
          </a:xfrm>
          <a:prstGeom prst="rect">
            <a:avLst/>
          </a:prstGeom>
        </p:spPr>
        <p:txBody>
          <a:bodyPr/>
          <a:lstStyle/>
          <a:p>
            <a:pPr/>
            <a:r>
              <a:t>Limitations</a:t>
            </a:r>
          </a:p>
        </p:txBody>
      </p:sp>
      <p:sp>
        <p:nvSpPr>
          <p:cNvPr id="193" name="Dependencies analysis plugin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Dependencies analysis plugin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ttps://github.com/chrisbanes/tivi"/>
          <p:cNvSpPr/>
          <p:nvPr>
            <p:ph type="body" idx="14"/>
          </p:nvPr>
        </p:nvSpPr>
        <p:spPr>
          <a:xfrm>
            <a:off x="1498939" y="12016373"/>
            <a:ext cx="13307787" cy="928841"/>
          </a:xfrm>
          <a:prstGeom prst="rect">
            <a:avLst/>
          </a:prstGeom>
        </p:spPr>
        <p:txBody>
          <a:bodyPr/>
          <a:lstStyle>
            <a:lvl1pPr defTabSz="457200">
              <a:lnSpc>
                <a:spcPts val="5200"/>
              </a:lnSpc>
              <a:defRPr i="0" sz="32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https://github.com/chrisbanes/tivi</a:t>
            </a:r>
          </a:p>
        </p:txBody>
      </p:sp>
      <p:sp>
        <p:nvSpPr>
          <p:cNvPr id="196" name="Tivi app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Tivi app</a:t>
            </a:r>
          </a:p>
        </p:txBody>
      </p:sp>
      <p:pic>
        <p:nvPicPr>
          <p:cNvPr id="197" name="Screenshot 2020-03-18 at 09.43.32.png" descr="Screenshot 2020-03-18 at 09.43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9200" y="2533650"/>
            <a:ext cx="11785600" cy="864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mo #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#1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vi app modules structure"/>
          <p:cNvSpPr txBox="1"/>
          <p:nvPr>
            <p:ph type="body" idx="13"/>
          </p:nvPr>
        </p:nvSpPr>
        <p:spPr>
          <a:xfrm>
            <a:off x="1610524" y="1632295"/>
            <a:ext cx="5655592" cy="2691355"/>
          </a:xfrm>
          <a:prstGeom prst="rect">
            <a:avLst/>
          </a:prstGeom>
        </p:spPr>
        <p:txBody>
          <a:bodyPr/>
          <a:lstStyle/>
          <a:p>
            <a:pPr/>
            <a:r>
              <a:t>Tivi app modules structure</a:t>
            </a:r>
          </a:p>
        </p:txBody>
      </p:sp>
      <p:pic>
        <p:nvPicPr>
          <p:cNvPr id="202" name="download.png" descr="down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4631" y="1028153"/>
            <a:ext cx="11974738" cy="11659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ssert depth of the modules graph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Assert depth of the modules graph</a:t>
            </a:r>
          </a:p>
          <a:p>
            <a:pPr/>
            <a:r>
              <a:t>Assert the correct dependencies order</a:t>
            </a:r>
          </a:p>
          <a:p>
            <a:pPr/>
            <a:r>
              <a:t>Generate your graph picture</a:t>
            </a:r>
          </a:p>
        </p:txBody>
      </p:sp>
      <p:sp>
        <p:nvSpPr>
          <p:cNvPr id="205" name="https://github.com/jraska/modules-graph-assert"/>
          <p:cNvSpPr/>
          <p:nvPr/>
        </p:nvSpPr>
        <p:spPr>
          <a:xfrm>
            <a:off x="1610524" y="2959619"/>
            <a:ext cx="13307787" cy="92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defTabSz="457200">
              <a:lnSpc>
                <a:spcPts val="5400"/>
              </a:lnSpc>
              <a:defRPr i="0" sz="34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https://github.com/jraska/modules-graph-assert</a:t>
            </a:r>
          </a:p>
        </p:txBody>
      </p:sp>
      <p:sp>
        <p:nvSpPr>
          <p:cNvPr id="206" name="Modules graph assert plugin"/>
          <p:cNvSpPr txBox="1"/>
          <p:nvPr/>
        </p:nvSpPr>
        <p:spPr>
          <a:xfrm>
            <a:off x="1610524" y="1632295"/>
            <a:ext cx="13084615" cy="1074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/>
            <a:r>
              <a:t>Modules graph assert plugin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oduleGraphAssert {…"/>
          <p:cNvSpPr/>
          <p:nvPr>
            <p:ph type="body" idx="13"/>
          </p:nvPr>
        </p:nvSpPr>
        <p:spPr>
          <a:xfrm>
            <a:off x="1610524" y="4141587"/>
            <a:ext cx="21451662" cy="8204502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ts val="5200"/>
              </a:lnSpc>
              <a:spcBef>
                <a:spcPts val="0"/>
              </a:spcBef>
              <a:defRPr sz="2760">
                <a:solidFill>
                  <a:srgbClr val="24292E"/>
                </a:solidFill>
              </a:defRPr>
            </a:pPr>
            <a:r>
              <a:t>moduleGraphAssert {</a:t>
            </a:r>
          </a:p>
          <a:p>
            <a:pPr defTabSz="457200">
              <a:lnSpc>
                <a:spcPts val="5200"/>
              </a:lnSpc>
              <a:spcBef>
                <a:spcPts val="0"/>
              </a:spcBef>
              <a:defRPr sz="2760">
                <a:solidFill>
                  <a:srgbClr val="24292E"/>
                </a:solidFill>
              </a:defRPr>
            </a:pPr>
            <a:r>
              <a:t>  maxHeight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005CC5"/>
                </a:solidFill>
              </a:rPr>
              <a:t>4</a:t>
            </a:r>
            <a:endParaRPr>
              <a:solidFill>
                <a:srgbClr val="005CC5"/>
              </a:solidFill>
            </a:endParaRPr>
          </a:p>
          <a:p>
            <a:pPr defTabSz="457200">
              <a:lnSpc>
                <a:spcPts val="5200"/>
              </a:lnSpc>
              <a:spcBef>
                <a:spcPts val="0"/>
              </a:spcBef>
              <a:defRPr sz="2760">
                <a:solidFill>
                  <a:srgbClr val="6A737D"/>
                </a:solidFill>
              </a:defRPr>
            </a:pPr>
            <a:r>
              <a:rPr>
                <a:solidFill>
                  <a:srgbClr val="005CC5"/>
                </a:solidFill>
              </a:rPr>
              <a:t>  </a:t>
            </a:r>
            <a:r>
              <a:t>// modules prefixed with ":feature:" -&gt; prefix ":lib:" -&gt; prefix :core:</a:t>
            </a:r>
          </a:p>
          <a:p>
            <a:pPr defTabSz="457200">
              <a:lnSpc>
                <a:spcPts val="5200"/>
              </a:lnSpc>
              <a:spcBef>
                <a:spcPts val="0"/>
              </a:spcBef>
              <a:defRPr sz="2760"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moduleLayers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[</a:t>
            </a:r>
            <a:r>
              <a:rPr>
                <a:solidFill>
                  <a:srgbClr val="032F62"/>
                </a:solidFill>
              </a:rPr>
              <a:t>":feature:\\S*"</a:t>
            </a:r>
            <a:r>
              <a:rPr>
                <a:solidFill>
                  <a:srgbClr val="24292E"/>
                </a:solidFill>
              </a:rPr>
              <a:t>, </a:t>
            </a:r>
            <a:r>
              <a:rPr>
                <a:solidFill>
                  <a:srgbClr val="032F62"/>
                </a:solidFill>
              </a:rPr>
              <a:t>":lib\\S*"</a:t>
            </a:r>
            <a:r>
              <a:rPr>
                <a:solidFill>
                  <a:srgbClr val="24292E"/>
                </a:solidFill>
              </a:rPr>
              <a:t>, </a:t>
            </a:r>
            <a:r>
              <a:rPr>
                <a:solidFill>
                  <a:srgbClr val="032F62"/>
                </a:solidFill>
              </a:rPr>
              <a:t>":core\\S*"</a:t>
            </a:r>
            <a:r>
              <a:rPr>
                <a:solidFill>
                  <a:srgbClr val="24292E"/>
                </a:solidFill>
              </a:rPr>
              <a:t>]     </a:t>
            </a:r>
            <a:endParaRPr>
              <a:solidFill>
                <a:srgbClr val="24292E"/>
              </a:solidFill>
            </a:endParaRPr>
          </a:p>
          <a:p>
            <a:pPr defTabSz="457200">
              <a:lnSpc>
                <a:spcPts val="5200"/>
              </a:lnSpc>
              <a:spcBef>
                <a:spcPts val="0"/>
              </a:spcBef>
              <a:defRPr sz="2760"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moduleLayersExclude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[</a:t>
            </a:r>
            <a:r>
              <a:rPr>
                <a:solidFill>
                  <a:schemeClr val="accent1">
                    <a:hueOff val="203473"/>
                    <a:lumOff val="-13814"/>
                  </a:schemeClr>
                </a:solidFill>
              </a:rPr>
              <a:t>":feature-about -&gt; :feature-legacy-about”</a:t>
            </a:r>
            <a:r>
              <a:rPr>
                <a:solidFill>
                  <a:srgbClr val="24292E"/>
                </a:solidFill>
              </a:rPr>
              <a:t>]</a:t>
            </a:r>
            <a:endParaRPr>
              <a:solidFill>
                <a:srgbClr val="24292E"/>
              </a:solidFill>
            </a:endParaRPr>
          </a:p>
          <a:p>
            <a:pPr defTabSz="457200">
              <a:lnSpc>
                <a:spcPts val="5200"/>
              </a:lnSpc>
              <a:spcBef>
                <a:spcPts val="0"/>
              </a:spcBef>
              <a:defRPr sz="2760"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//regex to match module names</a:t>
            </a:r>
            <a:endParaRPr>
              <a:solidFill>
                <a:srgbClr val="24292E"/>
              </a:solidFill>
            </a:endParaRPr>
          </a:p>
          <a:p>
            <a:pPr defTabSz="457200">
              <a:lnSpc>
                <a:spcPts val="5200"/>
              </a:lnSpc>
              <a:spcBef>
                <a:spcPts val="0"/>
              </a:spcBef>
              <a:defRPr sz="2760">
                <a:solidFill>
                  <a:srgbClr val="032F62"/>
                </a:solidFill>
              </a:defRPr>
            </a:pPr>
            <a:r>
              <a:rPr>
                <a:solidFill>
                  <a:srgbClr val="24292E"/>
                </a:solidFill>
              </a:rPr>
              <a:t>  restricted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[</a:t>
            </a:r>
            <a:r>
              <a:t>':feature-[a-z]* -X&gt; :forbidden-to-depend-on'</a:t>
            </a:r>
            <a:r>
              <a:rPr>
                <a:solidFill>
                  <a:srgbClr val="24292E"/>
                </a:solidFill>
              </a:rPr>
              <a:t>] </a:t>
            </a:r>
            <a:endParaRPr>
              <a:solidFill>
                <a:srgbClr val="24292E"/>
              </a:solidFill>
            </a:endParaRPr>
          </a:p>
          <a:p>
            <a:pPr defTabSz="457200">
              <a:lnSpc>
                <a:spcPts val="5200"/>
              </a:lnSpc>
              <a:spcBef>
                <a:spcPts val="0"/>
              </a:spcBef>
              <a:defRPr sz="2760">
                <a:solidFill>
                  <a:srgbClr val="24292E"/>
                </a:solidFill>
              </a:defRPr>
            </a:pPr>
            <a:r>
              <a:t>}</a:t>
            </a:r>
          </a:p>
        </p:txBody>
      </p:sp>
      <p:sp>
        <p:nvSpPr>
          <p:cNvPr id="209" name="https://github.com/jraska/modules-graph-assert"/>
          <p:cNvSpPr/>
          <p:nvPr>
            <p:ph type="body" idx="14"/>
          </p:nvPr>
        </p:nvSpPr>
        <p:spPr>
          <a:xfrm>
            <a:off x="1610524" y="2959619"/>
            <a:ext cx="13307787" cy="928841"/>
          </a:xfrm>
          <a:prstGeom prst="rect">
            <a:avLst/>
          </a:prstGeom>
        </p:spPr>
        <p:txBody>
          <a:bodyPr/>
          <a:lstStyle>
            <a:lvl1pPr defTabSz="457200">
              <a:lnSpc>
                <a:spcPts val="5400"/>
              </a:lnSpc>
              <a:defRPr i="0" sz="34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https://github.com/jraska/modules-graph-assert</a:t>
            </a:r>
          </a:p>
        </p:txBody>
      </p:sp>
      <p:sp>
        <p:nvSpPr>
          <p:cNvPr id="210" name="Modules graph assert plugin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Modules graph assert plugin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Demo #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hecks whether there are any dependencies using support library instead of AndroidX artifacts…"/>
          <p:cNvSpPr/>
          <p:nvPr>
            <p:ph type="body" idx="13"/>
          </p:nvPr>
        </p:nvSpPr>
        <p:spPr>
          <a:xfrm>
            <a:off x="1610524" y="4141587"/>
            <a:ext cx="21464116" cy="8204502"/>
          </a:xfrm>
          <a:prstGeom prst="rect">
            <a:avLst/>
          </a:prstGeom>
        </p:spPr>
        <p:txBody>
          <a:bodyPr/>
          <a:lstStyle/>
          <a:p>
            <a:pPr/>
            <a:r>
              <a:t>Checks whether there are any dependencies using support library instead of AndroidX artifacts</a:t>
            </a:r>
          </a:p>
          <a:p>
            <a:pPr/>
            <a:r>
              <a:t>Has own configuration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SzTx/>
              <a:buNone/>
              <a:defRPr sz="1360">
                <a:solidFill>
                  <a:srgbClr val="24292E"/>
                </a:solidFill>
              </a:defRPr>
            </a:pP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SzTx/>
              <a:buNone/>
              <a:defRPr sz="1360">
                <a:solidFill>
                  <a:srgbClr val="24292E"/>
                </a:solidFill>
              </a:defRPr>
            </a:pPr>
          </a:p>
          <a:p>
            <a:pPr marL="0" indent="0" defTabSz="457200">
              <a:lnSpc>
                <a:spcPts val="4600"/>
              </a:lnSpc>
              <a:spcBef>
                <a:spcPts val="0"/>
              </a:spcBef>
              <a:buSzTx/>
              <a:buNone/>
              <a:defRPr sz="2260">
                <a:solidFill>
                  <a:srgbClr val="24292E"/>
                </a:solidFill>
              </a:defRPr>
            </a:pPr>
            <a:r>
              <a:t>canIDropJetifier {</a:t>
            </a:r>
          </a:p>
          <a:p>
            <a:pPr marL="0" indent="0" defTabSz="457200">
              <a:lnSpc>
                <a:spcPts val="4600"/>
              </a:lnSpc>
              <a:spcBef>
                <a:spcPts val="0"/>
              </a:spcBef>
              <a:buSzTx/>
              <a:buNone/>
              <a:defRPr sz="2260"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verbose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true</a:t>
            </a:r>
            <a:r>
              <a:rPr>
                <a:solidFill>
                  <a:srgbClr val="24292E"/>
                </a:solidFill>
              </a:rPr>
              <a:t> </a:t>
            </a:r>
            <a:r>
              <a:t>// Default: false, set to true to print the dependencies tree down to the old artifact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ts val="4600"/>
              </a:lnSpc>
              <a:spcBef>
                <a:spcPts val="0"/>
              </a:spcBef>
              <a:buSzTx/>
              <a:buNone/>
              <a:defRPr sz="2260"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includeModules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false</a:t>
            </a:r>
            <a:r>
              <a:rPr>
                <a:solidFill>
                  <a:srgbClr val="24292E"/>
                </a:solidFill>
              </a:rPr>
              <a:t> </a:t>
            </a:r>
            <a:r>
              <a:t>// Default: true, print out not only external (library) dependencies, but also module dependencies that use old artifacts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ts val="4600"/>
              </a:lnSpc>
              <a:spcBef>
                <a:spcPts val="0"/>
              </a:spcBef>
              <a:buSzTx/>
              <a:buNone/>
              <a:defRPr sz="2260"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analyzeOnlyAndroidModules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false</a:t>
            </a:r>
            <a:r>
              <a:rPr>
                <a:solidFill>
                  <a:srgbClr val="24292E"/>
                </a:solidFill>
              </a:rPr>
              <a:t> </a:t>
            </a:r>
            <a:r>
              <a:t>// Default: true, analyze only modules that use com.android.application or com.android.library plugins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ts val="4600"/>
              </a:lnSpc>
              <a:spcBef>
                <a:spcPts val="0"/>
              </a:spcBef>
              <a:buSzTx/>
              <a:buNone/>
              <a:defRPr sz="2260"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configurationRegex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32F62"/>
                </a:solidFill>
              </a:rPr>
              <a:t>".*RuntimeClasspath"</a:t>
            </a:r>
            <a:r>
              <a:rPr>
                <a:solidFill>
                  <a:srgbClr val="24292E"/>
                </a:solidFill>
              </a:rPr>
              <a:t> </a:t>
            </a:r>
            <a:r>
              <a:t>// Performance optimization: checks only configurations that match provided regex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ts val="4600"/>
              </a:lnSpc>
              <a:spcBef>
                <a:spcPts val="0"/>
              </a:spcBef>
              <a:buSzTx/>
              <a:buNone/>
              <a:defRPr sz="2260"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parallelMode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true</a:t>
            </a:r>
            <a:r>
              <a:rPr>
                <a:solidFill>
                  <a:srgbClr val="24292E"/>
                </a:solidFill>
              </a:rPr>
              <a:t> </a:t>
            </a:r>
            <a:r>
              <a:t>// Default: false, experimental: run analysis of modules in parallel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ts val="4600"/>
              </a:lnSpc>
              <a:spcBef>
                <a:spcPts val="0"/>
              </a:spcBef>
              <a:buSzTx/>
              <a:buNone/>
              <a:defRPr sz="2260"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parallelModePoolSize </a:t>
            </a:r>
            <a:r>
              <a:rPr>
                <a:solidFill>
                  <a:srgbClr val="D73A49"/>
                </a:solidFill>
              </a:rPr>
              <a:t>=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4</a:t>
            </a:r>
            <a:r>
              <a:rPr>
                <a:solidFill>
                  <a:srgbClr val="24292E"/>
                </a:solidFill>
              </a:rPr>
              <a:t> </a:t>
            </a:r>
            <a:r>
              <a:t>// Default: max available processors - 1, experimental: pool size for analysis in parallel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ts val="4600"/>
              </a:lnSpc>
              <a:spcBef>
                <a:spcPts val="0"/>
              </a:spcBef>
              <a:buSzTx/>
              <a:buNone/>
              <a:defRPr sz="2260">
                <a:solidFill>
                  <a:srgbClr val="24292E"/>
                </a:solidFill>
              </a:defRPr>
            </a:pPr>
            <a:r>
              <a:t>}</a:t>
            </a:r>
          </a:p>
        </p:txBody>
      </p:sp>
      <p:sp>
        <p:nvSpPr>
          <p:cNvPr id="215" name="https://github.com/plnice/can-i-drop-jetifier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ts val="5600"/>
              </a:lnSpc>
              <a:defRPr i="0" sz="35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https://github.com/plnice/can-i-drop-jetifier</a:t>
            </a:r>
          </a:p>
        </p:txBody>
      </p:sp>
      <p:sp>
        <p:nvSpPr>
          <p:cNvPr id="216" name="Can I drop jetifier?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I drop jetifier?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emo #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#3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flection instead of code generation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 instead of code generation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hat and why incremental builds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and why incremental builds</a:t>
            </a:r>
          </a:p>
          <a:p>
            <a:pPr/>
            <a:r>
              <a:t>Modularisation and “dependencies, dependencies, dependencies”</a:t>
            </a:r>
          </a:p>
          <a:p>
            <a:pPr/>
            <a:r>
              <a:t>Dagger Reflect</a:t>
            </a:r>
          </a:p>
          <a:p>
            <a:pPr/>
            <a:r>
              <a:t>Moshi Reflect</a:t>
            </a:r>
          </a:p>
          <a:p>
            <a:pPr/>
            <a:r>
              <a:t>Q&amp;A</a:t>
            </a:r>
          </a:p>
        </p:txBody>
      </p:sp>
      <p:sp>
        <p:nvSpPr>
          <p:cNvPr id="165" name="Agenda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6" name="Line"/>
          <p:cNvSpPr/>
          <p:nvPr/>
        </p:nvSpPr>
        <p:spPr>
          <a:xfrm>
            <a:off x="1962606" y="8006893"/>
            <a:ext cx="3208151" cy="1"/>
          </a:xfrm>
          <a:prstGeom prst="line">
            <a:avLst/>
          </a:prstGeom>
          <a:ln w="254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7" name="CatchUp"/>
          <p:cNvSpPr txBox="1"/>
          <p:nvPr/>
        </p:nvSpPr>
        <p:spPr>
          <a:xfrm>
            <a:off x="5383997" y="7713205"/>
            <a:ext cx="1761246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4600"/>
              </a:spcBef>
              <a:defRPr i="0" sz="3000"/>
            </a:lvl1pPr>
          </a:lstStyle>
          <a:p>
            <a:pPr/>
            <a:r>
              <a:t>CatchUp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  <p:bldP build="whole" bldLvl="1" animBg="1" rev="0" advAuto="0" spid="167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agger Reflection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Dagger Reflection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flection based implementation of Dagger dependency library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Reflection based implementation of Dagger dependency library</a:t>
            </a:r>
          </a:p>
          <a:p>
            <a:pPr/>
            <a:r>
              <a:t>Two ways of the integration</a:t>
            </a:r>
          </a:p>
          <a:p>
            <a:pPr/>
            <a:r>
              <a:t>Doesn’t work with abstract classes - only interfaces are working</a:t>
            </a:r>
          </a:p>
          <a:p>
            <a:pPr/>
            <a:r>
              <a:t>Component visibility should be always public</a:t>
            </a:r>
          </a:p>
          <a:p>
            <a:pPr/>
            <a:r>
              <a:t>Doesn’t work with Producers</a:t>
            </a:r>
          </a:p>
        </p:txBody>
      </p:sp>
      <p:sp>
        <p:nvSpPr>
          <p:cNvPr id="225" name="https://github.com/JakeWharton/dagger-reflect"/>
          <p:cNvSpPr/>
          <p:nvPr>
            <p:ph type="body" idx="14"/>
          </p:nvPr>
        </p:nvSpPr>
        <p:spPr>
          <a:xfrm>
            <a:off x="1610524" y="2959619"/>
            <a:ext cx="13307787" cy="928841"/>
          </a:xfrm>
          <a:prstGeom prst="rect">
            <a:avLst/>
          </a:prstGeom>
        </p:spPr>
        <p:txBody>
          <a:bodyPr/>
          <a:lstStyle>
            <a:lvl1pPr defTabSz="457200">
              <a:lnSpc>
                <a:spcPts val="5400"/>
              </a:lnSpc>
              <a:defRPr i="0" sz="34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https://github.com/JakeWharton/dagger-reflect</a:t>
            </a:r>
          </a:p>
        </p:txBody>
      </p:sp>
      <p:sp>
        <p:nvSpPr>
          <p:cNvPr id="226" name="Dagger Reflect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Dagger Reflect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artial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Partial</a:t>
            </a:r>
          </a:p>
          <a:p>
            <a:pPr lvl="1" marL="795421" indent="-350921" algn="l" defTabSz="821531">
              <a:spcBef>
                <a:spcPts val="4600"/>
              </a:spcBef>
              <a:buSzPct val="75000"/>
              <a:buChar char="•"/>
              <a:defRPr sz="3000"/>
            </a:pPr>
            <a:r>
              <a:t>Doesn’t require code changes to switch between reflection and code generation</a:t>
            </a:r>
          </a:p>
          <a:p>
            <a:pPr lvl="1" marL="795421" indent="-350921" algn="l" defTabSz="821531">
              <a:spcBef>
                <a:spcPts val="4600"/>
              </a:spcBef>
              <a:buSzPct val="75000"/>
              <a:buChar char="•"/>
              <a:defRPr sz="3000"/>
            </a:pPr>
            <a:r>
              <a:t>Still have small code generation part</a:t>
            </a:r>
          </a:p>
          <a:p>
            <a:pPr/>
            <a:r>
              <a:t>Full</a:t>
            </a:r>
          </a:p>
          <a:p>
            <a:pPr lvl="1" marL="795421" indent="-350921" algn="l" defTabSz="821531">
              <a:spcBef>
                <a:spcPts val="4600"/>
              </a:spcBef>
              <a:buSzPct val="75000"/>
              <a:buChar char="•"/>
              <a:defRPr sz="3000"/>
            </a:pPr>
            <a:r>
              <a:t>Requires code changes to have bridge</a:t>
            </a:r>
          </a:p>
          <a:p>
            <a:pPr lvl="1" marL="795421" indent="-350921" algn="l" defTabSz="821531">
              <a:spcBef>
                <a:spcPts val="4600"/>
              </a:spcBef>
              <a:buSzPct val="75000"/>
              <a:buChar char="•"/>
              <a:defRPr sz="3000"/>
            </a:pPr>
            <a:r>
              <a:t>No code generation</a:t>
            </a:r>
          </a:p>
        </p:txBody>
      </p:sp>
      <p:sp>
        <p:nvSpPr>
          <p:cNvPr id="229" name="Two ways of the integration"/>
          <p:cNvSpPr/>
          <p:nvPr>
            <p:ph type="body" idx="14"/>
          </p:nvPr>
        </p:nvSpPr>
        <p:spPr>
          <a:xfrm>
            <a:off x="1610524" y="2959619"/>
            <a:ext cx="13307787" cy="928841"/>
          </a:xfrm>
          <a:prstGeom prst="rect">
            <a:avLst/>
          </a:prstGeom>
        </p:spPr>
        <p:txBody>
          <a:bodyPr/>
          <a:lstStyle/>
          <a:p>
            <a:pPr/>
            <a:r>
              <a:t>Two ways of the integration</a:t>
            </a:r>
          </a:p>
        </p:txBody>
      </p:sp>
      <p:sp>
        <p:nvSpPr>
          <p:cNvPr id="230" name="Dagger Reflect"/>
          <p:cNvSpPr txBox="1"/>
          <p:nvPr/>
        </p:nvSpPr>
        <p:spPr>
          <a:xfrm>
            <a:off x="1610524" y="1632295"/>
            <a:ext cx="13084615" cy="1074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/>
            <a:r>
              <a:t>Dagger Reflect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Uses partial Dagger reflect integration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Uses partial Dagger reflect integration</a:t>
            </a:r>
          </a:p>
          <a:p>
            <a:pPr/>
            <a:r>
              <a:t>Automatically changes dependencies for code generation to reflection version based on flag</a:t>
            </a:r>
          </a:p>
          <a:p>
            <a:pPr/>
            <a:r>
              <a:t>Make sure you use @Component.Builder and @Component.Factory for components creation</a:t>
            </a:r>
          </a:p>
          <a:p>
            <a:pPr/>
            <a:r>
              <a:t>Set retention police to RUNTIME for all @Qualifier and @MapKey annotations</a:t>
            </a:r>
          </a:p>
        </p:txBody>
      </p:sp>
      <p:sp>
        <p:nvSpPr>
          <p:cNvPr id="233" name="https://github.com/soundcloud/delect"/>
          <p:cNvSpPr/>
          <p:nvPr>
            <p:ph type="body" idx="14"/>
          </p:nvPr>
        </p:nvSpPr>
        <p:spPr>
          <a:xfrm>
            <a:off x="1610524" y="2959619"/>
            <a:ext cx="13307787" cy="928841"/>
          </a:xfrm>
          <a:prstGeom prst="rect">
            <a:avLst/>
          </a:prstGeom>
        </p:spPr>
        <p:txBody>
          <a:bodyPr/>
          <a:lstStyle>
            <a:lvl1pPr defTabSz="457200">
              <a:lnSpc>
                <a:spcPts val="5800"/>
              </a:lnSpc>
              <a:defRPr i="0" sz="37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https://github.com/soundcloud/delect</a:t>
            </a:r>
          </a:p>
        </p:txBody>
      </p:sp>
      <p:sp>
        <p:nvSpPr>
          <p:cNvPr id="234" name="Delect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Delect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emo #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#4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How does it improve the build?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it improve the build?</a:t>
            </a:r>
          </a:p>
        </p:txBody>
      </p:sp>
      <p:sp>
        <p:nvSpPr>
          <p:cNvPr id="239" name="Numbers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Numbers</a:t>
            </a:r>
          </a:p>
        </p:txBody>
      </p:sp>
      <p:pic>
        <p:nvPicPr>
          <p:cNvPr id="240" name="Screenshot 2020-03-18 at 15.08.53.png" descr="Screenshot 2020-03-18 at 15.08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8745" y="4394625"/>
            <a:ext cx="12966703" cy="3350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shot 2020-03-18 at 15.28.40.png" descr="Screenshot 2020-03-18 at 15.28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051" y="8300324"/>
            <a:ext cx="13578090" cy="3805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shot 2020-03-18 at 15.31.24.png" descr="Screenshot 2020-03-18 at 15.31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21229" y="5024617"/>
            <a:ext cx="5803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creenshot 2020-03-18 at 15.31.48.png" descr="Screenshot 2020-03-18 at 15.31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64670" y="9042209"/>
            <a:ext cx="55499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Screenshot 2020-03-18 at 15.32.05.png" descr="Screenshot 2020-03-18 at 15.32.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774274" y="9682361"/>
            <a:ext cx="35814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Screenshot 2020-03-18 at 15.32.17.png" descr="Screenshot 2020-03-18 at 15.32.1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25570" y="5581144"/>
            <a:ext cx="3619501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oshi reflection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Moshi reflection</a:t>
            </a:r>
          </a:p>
        </p:txBody>
      </p:sp>
      <p:sp>
        <p:nvSpPr>
          <p:cNvPr id="248" name="Line"/>
          <p:cNvSpPr/>
          <p:nvPr/>
        </p:nvSpPr>
        <p:spPr>
          <a:xfrm>
            <a:off x="4246895" y="6907335"/>
            <a:ext cx="1589021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i="0" sz="3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https://github.com/ZacSweers/CatchUp"/>
          <p:cNvSpPr/>
          <p:nvPr>
            <p:ph type="body" idx="14"/>
          </p:nvPr>
        </p:nvSpPr>
        <p:spPr>
          <a:xfrm>
            <a:off x="1498939" y="2959619"/>
            <a:ext cx="13307787" cy="928841"/>
          </a:xfrm>
          <a:prstGeom prst="rect">
            <a:avLst/>
          </a:prstGeom>
        </p:spPr>
        <p:txBody>
          <a:bodyPr/>
          <a:lstStyle>
            <a:lvl1pPr defTabSz="457200">
              <a:lnSpc>
                <a:spcPts val="5400"/>
              </a:lnSpc>
              <a:defRPr i="0" sz="34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https://github.com/ZacSweers/CatchUp</a:t>
            </a:r>
          </a:p>
        </p:txBody>
      </p:sp>
      <p:sp>
        <p:nvSpPr>
          <p:cNvPr id="251" name="CatchUp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CatchUp</a:t>
            </a:r>
          </a:p>
        </p:txBody>
      </p:sp>
      <p:pic>
        <p:nvPicPr>
          <p:cNvPr id="252" name="Screenshot 2020-03-19 at 11.17.25.png" descr="Screenshot 2020-03-19 at 11.17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7487" y="3869736"/>
            <a:ext cx="11229026" cy="5976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Yolt"/>
          <p:cNvSpPr txBox="1"/>
          <p:nvPr/>
        </p:nvSpPr>
        <p:spPr>
          <a:xfrm>
            <a:off x="4635466" y="6043612"/>
            <a:ext cx="3213994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0"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Yolt</a:t>
            </a:r>
          </a:p>
        </p:txBody>
      </p:sp>
      <p:sp>
        <p:nvSpPr>
          <p:cNvPr id="255" name="is hiring"/>
          <p:cNvSpPr txBox="1"/>
          <p:nvPr/>
        </p:nvSpPr>
        <p:spPr>
          <a:xfrm>
            <a:off x="16894609" y="6043612"/>
            <a:ext cx="8566225" cy="162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0"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is hiring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Dependencies analysis plugin (https://github.com/autonomousapps/dependency-analysis-android-gradle-plugin)…"/>
          <p:cNvSpPr/>
          <p:nvPr>
            <p:ph type="body" idx="13"/>
          </p:nvPr>
        </p:nvSpPr>
        <p:spPr>
          <a:xfrm>
            <a:off x="1610524" y="2973491"/>
            <a:ext cx="21162952" cy="10043911"/>
          </a:xfrm>
          <a:prstGeom prst="rect">
            <a:avLst/>
          </a:prstGeom>
        </p:spPr>
        <p:txBody>
          <a:bodyPr/>
          <a:lstStyle/>
          <a:p>
            <a:pPr/>
            <a:r>
              <a:t>Dependencies analysis plugin (</a:t>
            </a:r>
            <a:r>
              <a:rPr u="sng">
                <a:hlinkClick r:id="rId2" invalidUrl="" action="" tgtFrame="" tooltip="" history="1" highlightClick="0" endSnd="0"/>
              </a:rPr>
              <a:t>https://github.com/autonomousapps/dependency-analysis-android-gradle-plugin</a:t>
            </a:r>
            <a:r>
              <a:t>)</a:t>
            </a:r>
          </a:p>
          <a:p>
            <a:pPr/>
            <a:r>
              <a:t>Graph assert plugin (</a:t>
            </a:r>
            <a:r>
              <a:rPr u="sng">
                <a:hlinkClick r:id="rId3" invalidUrl="" action="" tgtFrame="" tooltip="" history="1" highlightClick="0" endSnd="0"/>
              </a:rPr>
              <a:t>https://github.com/jraska/modules-graph-assert</a:t>
            </a:r>
            <a:r>
              <a:t>)</a:t>
            </a:r>
          </a:p>
          <a:p>
            <a:pPr/>
            <a:r>
              <a:t>“Can I drop jetifier” plugin (</a:t>
            </a:r>
            <a:r>
              <a:rPr u="sng">
                <a:hlinkClick r:id="rId4" invalidUrl="" action="" tgtFrame="" tooltip="" history="1" highlightClick="0" endSnd="0"/>
              </a:rPr>
              <a:t>https://github.com/plnice/can-i-drop-jetifier</a:t>
            </a:r>
            <a:r>
              <a:t>)</a:t>
            </a:r>
          </a:p>
          <a:p>
            <a:pPr/>
            <a:r>
              <a:t>Dagger reflect (</a:t>
            </a:r>
            <a:r>
              <a:rPr u="sng">
                <a:hlinkClick r:id="rId5" invalidUrl="" action="" tgtFrame="" tooltip="" history="1" highlightClick="0" endSnd="0"/>
              </a:rPr>
              <a:t>https://github.com/JakeWharton/dagger-reflect</a:t>
            </a:r>
            <a:r>
              <a:t>)</a:t>
            </a:r>
          </a:p>
          <a:p>
            <a:pPr/>
            <a:r>
              <a:t>Delect plugin (</a:t>
            </a:r>
            <a:r>
              <a:rPr u="sng">
                <a:hlinkClick r:id="rId6" invalidUrl="" action="" tgtFrame="" tooltip="" history="1" highlightClick="0" endSnd="0"/>
              </a:rPr>
              <a:t>https://github.com/soundcloud/delect</a:t>
            </a:r>
            <a:r>
              <a:t>)</a:t>
            </a:r>
          </a:p>
          <a:p>
            <a:pPr/>
            <a:r>
              <a:t>Nelson’s article about Deject (</a:t>
            </a:r>
            <a:r>
              <a:rPr u="sng">
                <a:hlinkClick r:id="rId7" invalidUrl="" action="" tgtFrame="" tooltip="" history="1" highlightClick="0" endSnd="0"/>
              </a:rPr>
              <a:t>https://developers.soundcloud.com/blog/dagger-reflect</a:t>
            </a:r>
            <a:r>
              <a:t>)</a:t>
            </a:r>
          </a:p>
          <a:p>
            <a:pPr/>
            <a:r>
              <a:t>CatchUp project (</a:t>
            </a:r>
            <a:r>
              <a:rPr u="sng">
                <a:hlinkClick r:id="rId8" invalidUrl="" action="" tgtFrame="" tooltip="" history="1" highlightClick="0" endSnd="0"/>
              </a:rPr>
              <a:t>https://github.com/ZacSweers/CatchUp</a:t>
            </a:r>
            <a:r>
              <a:t>)</a:t>
            </a:r>
          </a:p>
          <a:p>
            <a:pPr/>
            <a:r>
              <a:t>Tivi project (</a:t>
            </a:r>
            <a:r>
              <a:rPr u="sng">
                <a:hlinkClick r:id="rId9" invalidUrl="" action="" tgtFrame="" tooltip="" history="1" highlightClick="0" endSnd="0"/>
              </a:rPr>
              <a:t>https://github.com/chrisbanes/tivi</a:t>
            </a:r>
            <a:r>
              <a:t>)</a:t>
            </a:r>
          </a:p>
          <a:p>
            <a:pPr/>
            <a:r>
              <a:t>Plaid project (</a:t>
            </a:r>
            <a:r>
              <a:rPr u="sng">
                <a:hlinkClick r:id="rId10" invalidUrl="" action="" tgtFrame="" tooltip="" history="1" highlightClick="0" endSnd="0"/>
              </a:rPr>
              <a:t>https://github.com/android/plaid</a:t>
            </a:r>
            <a:r>
              <a:t>)</a:t>
            </a:r>
          </a:p>
        </p:txBody>
      </p:sp>
      <p:sp>
        <p:nvSpPr>
          <p:cNvPr id="258" name="Links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cremental build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Incremental builds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Q&amp;A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  <a:p>
            <a:pPr/>
            <a:r>
              <a:t>(Please)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his is what happens majority of time on your dev machine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what happens majority of time on your dev machine</a:t>
            </a:r>
          </a:p>
          <a:p>
            <a:pPr/>
            <a:r>
              <a:t>Smaller times are better productivity</a:t>
            </a:r>
          </a:p>
          <a:p>
            <a:pPr/>
            <a:r>
              <a:t>Ideally should be matter of seconds with the small change</a:t>
            </a:r>
          </a:p>
        </p:txBody>
      </p:sp>
      <p:sp>
        <p:nvSpPr>
          <p:cNvPr id="172" name="Rectangle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Incremental builds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Incremental builds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odularisation and dependenci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Modularisation and dependencies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Build speed can be very dependent on your modules graph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 speed can be very dependent on your modules graph</a:t>
            </a:r>
          </a:p>
          <a:p>
            <a:pPr/>
            <a:r>
              <a:t>Unused dependencies are making your debug app size bigger</a:t>
            </a:r>
          </a:p>
          <a:p>
            <a:pPr/>
            <a:r>
              <a:t>Unused dependencies are making your builds potentially slower</a:t>
            </a:r>
          </a:p>
          <a:p>
            <a:pPr/>
            <a:r>
              <a:t>It is nice to have everything clean and in control</a:t>
            </a:r>
          </a:p>
        </p:txBody>
      </p:sp>
      <p:sp>
        <p:nvSpPr>
          <p:cNvPr id="178" name="Modules structure and dependencies"/>
          <p:cNvSpPr txBox="1"/>
          <p:nvPr>
            <p:ph type="body" idx="15"/>
          </p:nvPr>
        </p:nvSpPr>
        <p:spPr>
          <a:xfrm>
            <a:off x="1610524" y="1632295"/>
            <a:ext cx="12992218" cy="1914526"/>
          </a:xfrm>
          <a:prstGeom prst="rect">
            <a:avLst/>
          </a:prstGeom>
        </p:spPr>
        <p:txBody>
          <a:bodyPr/>
          <a:lstStyle/>
          <a:p>
            <a:pPr/>
            <a:r>
              <a:t>Modules structure and dependencies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Unused dependencies which can be removed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Unused dependencies which can be removed</a:t>
            </a:r>
          </a:p>
          <a:p>
            <a:pPr/>
            <a:r>
              <a:t>Wrong configurations declared dependencies (api vs implementation)</a:t>
            </a:r>
          </a:p>
          <a:p>
            <a:pPr/>
            <a:r>
              <a:t>Transitive dependencies that should be declared directly</a:t>
            </a:r>
          </a:p>
          <a:p>
            <a:pPr/>
            <a:r>
              <a:t>Experimental: detect </a:t>
            </a:r>
            <a:r>
              <a:rPr b="1"/>
              <a:t>compileOnly</a:t>
            </a:r>
            <a:r>
              <a:t> dependencies</a:t>
            </a:r>
          </a:p>
        </p:txBody>
      </p:sp>
      <p:sp>
        <p:nvSpPr>
          <p:cNvPr id="181" name="https://github.com/autonomousapps/dependency-analysis-android-gradle-plugin"/>
          <p:cNvSpPr/>
          <p:nvPr>
            <p:ph type="body" idx="14"/>
          </p:nvPr>
        </p:nvSpPr>
        <p:spPr>
          <a:xfrm>
            <a:off x="1610524" y="2959619"/>
            <a:ext cx="13307787" cy="928841"/>
          </a:xfrm>
          <a:prstGeom prst="rect">
            <a:avLst/>
          </a:prstGeom>
        </p:spPr>
        <p:txBody>
          <a:bodyPr/>
          <a:lstStyle>
            <a:lvl1pPr defTabSz="457200">
              <a:lnSpc>
                <a:spcPts val="5200"/>
              </a:lnSpc>
              <a:defRPr i="0" sz="32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https://github.com/autonomousapps/dependency-analysis-android-gradle-plugin</a:t>
            </a:r>
          </a:p>
        </p:txBody>
      </p:sp>
      <p:sp>
        <p:nvSpPr>
          <p:cNvPr id="182" name="Dependencies analysis plugin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Dependencies analysis plugin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he general philosophy of the plugin: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general philosophy of the plugin:</a:t>
            </a:r>
          </a:p>
          <a:p>
            <a:pPr marL="521368" indent="-521368">
              <a:buSzPct val="100000"/>
              <a:buAutoNum type="arabicPeriod" startAt="1"/>
            </a:pPr>
            <a:r>
              <a:t>You should directly declare every dependency you use. Don’t rely on it being available transitively</a:t>
            </a:r>
          </a:p>
          <a:p>
            <a:pPr marL="521368" indent="-521368">
              <a:buSzPct val="100000"/>
              <a:buAutoNum type="arabicPeriod" startAt="1"/>
            </a:pPr>
            <a:r>
              <a:t>You should correctly declare every dependency as implementation or api, depending on wether it is an implementation detail or part of ABI (binary API)</a:t>
            </a:r>
          </a:p>
        </p:txBody>
      </p:sp>
      <p:sp>
        <p:nvSpPr>
          <p:cNvPr id="185" name="https://github.com/autonomousapps/dependency-analysis-android-gradle-plugin"/>
          <p:cNvSpPr/>
          <p:nvPr/>
        </p:nvSpPr>
        <p:spPr>
          <a:xfrm>
            <a:off x="1610524" y="2959619"/>
            <a:ext cx="13307787" cy="92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defTabSz="457200">
              <a:lnSpc>
                <a:spcPts val="5200"/>
              </a:lnSpc>
              <a:defRPr i="0" sz="32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https://github.com/autonomousapps/dependency-analysis-android-gradle-plugin</a:t>
            </a:r>
          </a:p>
        </p:txBody>
      </p:sp>
      <p:sp>
        <p:nvSpPr>
          <p:cNvPr id="186" name="Dependencies analysis plugin"/>
          <p:cNvSpPr txBox="1"/>
          <p:nvPr/>
        </p:nvSpPr>
        <p:spPr>
          <a:xfrm>
            <a:off x="1610524" y="1632295"/>
            <a:ext cx="13084615" cy="1074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/>
            <a:r>
              <a:t>Dependencies analysis plugin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ublic class MyClass : MyOtherClass {}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class </a:t>
            </a:r>
            <a:r>
              <a:rPr b="1"/>
              <a:t>MyClass</a:t>
            </a:r>
            <a:r>
              <a:t> : </a:t>
            </a:r>
            <a:r>
              <a:rPr b="1"/>
              <a:t>MyOtherClass</a:t>
            </a:r>
            <a:r>
              <a:t> {}</a:t>
            </a:r>
          </a:p>
          <a:p>
            <a:pPr defTabSz="457200">
              <a:lnSpc>
                <a:spcPts val="6100"/>
              </a:lnSpc>
              <a:spcBef>
                <a:spcPts val="0"/>
              </a:spcBef>
              <a:defRPr sz="3600">
                <a:solidFill>
                  <a:srgbClr val="1D1C1D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spcBef>
                <a:spcPts val="5900"/>
              </a:spcBef>
              <a:defRPr sz="3500"/>
            </a:pPr>
            <a:r>
              <a:rPr b="1"/>
              <a:t>MyClass</a:t>
            </a:r>
            <a:r>
              <a:t> is defined in module A, and </a:t>
            </a:r>
            <a:r>
              <a:rPr b="1"/>
              <a:t>MyOtherClass</a:t>
            </a:r>
            <a:r>
              <a:t> is defined in module B. Module A should declare </a:t>
            </a:r>
            <a:r>
              <a:rPr b="1"/>
              <a:t>api(project(":B"))</a:t>
            </a:r>
            <a:r>
              <a:t>, because </a:t>
            </a:r>
            <a:r>
              <a:rPr b="1"/>
              <a:t>MyOtherClass</a:t>
            </a:r>
            <a:r>
              <a:t> is part of A's ABI</a:t>
            </a:r>
          </a:p>
        </p:txBody>
      </p:sp>
      <p:sp>
        <p:nvSpPr>
          <p:cNvPr id="189" name="ABI == binary API"/>
          <p:cNvSpPr txBox="1"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ABI == binary 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2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243B6F"/>
      </a:dk1>
      <a:lt1>
        <a:srgbClr val="000000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enlo"/>
        <a:ea typeface="Menlo"/>
        <a:cs typeface="Menlo"/>
      </a:majorFont>
      <a:minorFont>
        <a:latin typeface="Menlo"/>
        <a:ea typeface="Menlo"/>
        <a:cs typeface="Menlo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500" u="none" kumimoji="0" normalizeH="0">
            <a:ln>
              <a:noFill/>
            </a:ln>
            <a:solidFill>
              <a:srgbClr val="243B6F"/>
            </a:solidFill>
            <a:effectLst/>
            <a:uFillTx/>
            <a:latin typeface="+mn-lt"/>
            <a:ea typeface="+mn-ea"/>
            <a:cs typeface="+mn-cs"/>
            <a:sym typeface="Menl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enlo"/>
        <a:ea typeface="Menlo"/>
        <a:cs typeface="Menlo"/>
      </a:majorFont>
      <a:minorFont>
        <a:latin typeface="Menlo"/>
        <a:ea typeface="Menlo"/>
        <a:cs typeface="Menlo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500" u="none" kumimoji="0" normalizeH="0">
            <a:ln>
              <a:noFill/>
            </a:ln>
            <a:solidFill>
              <a:srgbClr val="243B6F"/>
            </a:solidFill>
            <a:effectLst/>
            <a:uFillTx/>
            <a:latin typeface="+mn-lt"/>
            <a:ea typeface="+mn-ea"/>
            <a:cs typeface="+mn-cs"/>
            <a:sym typeface="Menl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